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8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Avenir" panose="02000503020000020003" pitchFamily="2" charset="0"/>
      <p:regular r:id="rId36"/>
      <p:italic r:id="rId37"/>
    </p:embeddedFont>
    <p:embeddedFont>
      <p:font typeface="Helvetica Neue" panose="02000503000000020004" pitchFamily="2" charset="0"/>
      <p:regular r:id="rId38"/>
      <p:bold r:id="rId39"/>
      <p:italic r:id="rId40"/>
      <p:boldItalic r:id="rId41"/>
    </p:embeddedFont>
    <p:embeddedFont>
      <p:font typeface="Helvetica Neue Light" panose="02000403000000020004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ndsey Heagy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1-18T22:12:35.435" idx="2">
    <p:pos x="196" y="184"/>
    <p:text>thoughts? should we get more specific?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6fdc1177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6fdc1177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6fdc1177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6fdc1177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6fdc1177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6fdc1177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6fdc11777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6fdc11777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6fdc11777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6fdc11777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6fdc11777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6fdc11777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6fdc11777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6fdc11777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6fdc11777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26fdc11777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6fdc1177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6fdc1177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6fdc1177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6fdc1177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6fdc117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6fdc117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7252fd3f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27252fd3f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6fdc11777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326fdc11777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0f58b65445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20f58b65445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Likelihood of data</a:t>
            </a:r>
            <a:endParaRPr/>
          </a:p>
        </p:txBody>
      </p:sp>
      <p:sp>
        <p:nvSpPr>
          <p:cNvPr id="130" name="Google Shape;130;g20f58b65445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6fdc11777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26fdc11777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6fdc1177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6fdc1177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6fdc11777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6fdc11777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(and put some numbers? say you have 1 M cell and 100,000 datum, then the size of the matrix 0.1M x 1M = 100B)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6fdc11777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6fdc11777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27252fd3f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27252fd3f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7252fd3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7252fd3f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26fdc1177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26fdc1177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7252fd3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7252fd3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7252fd3f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7252fd3f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27252fd3f1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27252fd3f1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6fdc1177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6fdc1177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7252fd3f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7252fd3f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6fdc1177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6fdc1177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6fdc11777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326fdc11777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6fdc1177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6fdc1177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6fdc117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6fdc117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7252fd3f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7252fd3f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6fdc1177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6fdc1177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mpeg.xyz" TargetMode="Externa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hyperlink" Target="https://giftoolscookbook.readthedocs.io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impeg.xyz/user-tutorials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78.png"/><Relationship Id="rId4" Type="http://schemas.openxmlformats.org/officeDocument/2006/relationships/hyperlink" Target="mailto:lheagy@eoas.ubc.c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592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B5394"/>
                </a:solidFill>
              </a:rPr>
              <a:t>Modelling and inversion of electromagnetic data</a:t>
            </a:r>
            <a:endParaRPr sz="3000">
              <a:solidFill>
                <a:srgbClr val="0B5394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Lindsey Heagy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University of British Columbia - Geophysical Inversion Facility</a:t>
            </a:r>
            <a:endParaRPr sz="220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4566425"/>
            <a:ext cx="85206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800"/>
              <a:t>January 19, 2025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frequency domain equations</a:t>
            </a: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>
          <a:xfrm>
            <a:off x="311700" y="2641025"/>
            <a:ext cx="4977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Eliminate 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b </a:t>
            </a:r>
            <a:r>
              <a:rPr lang="en-GB"/>
              <a:t>to obtain a second-order system in 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r="31058"/>
          <a:stretch/>
        </p:blipFill>
        <p:spPr>
          <a:xfrm>
            <a:off x="5580826" y="1415501"/>
            <a:ext cx="3004200" cy="29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42603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Discrete equations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48" y="3369451"/>
            <a:ext cx="4260299" cy="76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700" y="1523525"/>
            <a:ext cx="2972886" cy="7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551450" y="2443925"/>
            <a:ext cx="8083800" cy="22194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frequency domain equations</a:t>
            </a: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2041950" y="2639725"/>
            <a:ext cx="64305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Complex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Symmetric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Factor once for each frequency (solve for multiple sources)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refactor on each model update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Separable over frequencies</a:t>
            </a:r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l="23035" t="72168" r="60854"/>
          <a:stretch/>
        </p:blipFill>
        <p:spPr>
          <a:xfrm>
            <a:off x="779875" y="3289175"/>
            <a:ext cx="957744" cy="3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301" y="1086662"/>
            <a:ext cx="5685405" cy="102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time domain equations</a:t>
            </a:r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42603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Use constitutive relations, reduce to two equations, one field, one flux </a:t>
            </a:r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311700" y="2672388"/>
            <a:ext cx="42603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Boundary conditions</a:t>
            </a:r>
            <a:endParaRPr dirty="0"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r="31058"/>
          <a:stretch/>
        </p:blipFill>
        <p:spPr>
          <a:xfrm>
            <a:off x="5580826" y="1415501"/>
            <a:ext cx="3004200" cy="29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224125" y="3562775"/>
            <a:ext cx="4260300" cy="14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Staggered grid discretization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Physical properties: cell centers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Fields: edges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Fluxes: faces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4">
            <a:alphaModFix/>
          </a:blip>
          <a:srcRect b="28627"/>
          <a:stretch/>
        </p:blipFill>
        <p:spPr>
          <a:xfrm>
            <a:off x="980175" y="1685675"/>
            <a:ext cx="2046983" cy="9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4">
            <a:alphaModFix/>
          </a:blip>
          <a:srcRect t="71529"/>
          <a:stretch/>
        </p:blipFill>
        <p:spPr>
          <a:xfrm>
            <a:off x="980175" y="3090579"/>
            <a:ext cx="204697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time domain equations 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42603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Semi-discretization in space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311700" y="2596200"/>
            <a:ext cx="52692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combine into a single, second order equation in </a:t>
            </a:r>
            <a:r>
              <a:rPr lang="en-GB" b="1" dirty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 r="31058"/>
          <a:stretch/>
        </p:blipFill>
        <p:spPr>
          <a:xfrm>
            <a:off x="5580826" y="1415501"/>
            <a:ext cx="3004200" cy="29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863" y="1393975"/>
            <a:ext cx="2507965" cy="8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575" y="3142499"/>
            <a:ext cx="3625499" cy="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311700" y="4237650"/>
            <a:ext cx="52692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to solve, need to discretize in time…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time domain equations 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53790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First order backward difference (backward </a:t>
            </a:r>
            <a:r>
              <a:rPr lang="en-GB" dirty="0" err="1"/>
              <a:t>euler</a:t>
            </a:r>
            <a:r>
              <a:rPr lang="en-GB" dirty="0"/>
              <a:t>) </a:t>
            </a:r>
            <a:endParaRPr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          depends upon </a:t>
            </a:r>
            <a:endParaRPr dirty="0"/>
          </a:p>
        </p:txBody>
      </p:sp>
      <p:sp>
        <p:nvSpPr>
          <p:cNvPr id="212" name="Google Shape;21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472" y="1831549"/>
            <a:ext cx="3577052" cy="52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311700" y="2520000"/>
            <a:ext cx="52692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Time step: </a:t>
            </a:r>
            <a:endParaRPr dirty="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300" y="2638376"/>
            <a:ext cx="1640550" cy="2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7913" y="2990100"/>
            <a:ext cx="4948171" cy="4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6800" y="4316663"/>
            <a:ext cx="5550391" cy="49731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>
            <a:spLocks noGrp="1"/>
          </p:cNvSpPr>
          <p:nvPr>
            <p:ph type="body" idx="1"/>
          </p:nvPr>
        </p:nvSpPr>
        <p:spPr>
          <a:xfrm>
            <a:off x="311700" y="3743175"/>
            <a:ext cx="52692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Rearrange to solve for</a:t>
            </a:r>
            <a:endParaRPr dirty="0"/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6">
            <a:alphaModFix/>
          </a:blip>
          <a:srcRect l="38408" r="53082"/>
          <a:stretch/>
        </p:blipFill>
        <p:spPr>
          <a:xfrm>
            <a:off x="648322" y="1251400"/>
            <a:ext cx="472251" cy="4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6">
            <a:alphaModFix/>
          </a:blip>
          <a:srcRect l="38408" r="56903"/>
          <a:stretch/>
        </p:blipFill>
        <p:spPr>
          <a:xfrm>
            <a:off x="2651400" y="1251400"/>
            <a:ext cx="260175" cy="4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time domain equations</a:t>
            </a:r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Discrete equations</a:t>
            </a: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126" y="1338799"/>
            <a:ext cx="6049751" cy="8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311700" y="2311650"/>
            <a:ext cx="85206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Arrange in a big matrix to solve</a:t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425" y="2977600"/>
            <a:ext cx="53911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551450" y="3096925"/>
            <a:ext cx="8083800" cy="17532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time domain equations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42603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Solve with forward substitution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Solve initial conditions for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Propagate forward by solving </a:t>
            </a:r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5525"/>
            <a:ext cx="4335600" cy="127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375" y="1816225"/>
            <a:ext cx="1126508" cy="2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4">
            <a:alphaModFix/>
          </a:blip>
          <a:srcRect l="26890" r="48956"/>
          <a:stretch/>
        </p:blipFill>
        <p:spPr>
          <a:xfrm>
            <a:off x="3401075" y="1415525"/>
            <a:ext cx="323000" cy="2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775" y="2613825"/>
            <a:ext cx="2921951" cy="2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2121650" y="3096925"/>
            <a:ext cx="63510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Symmetric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solve many times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changes if           changes → store factors &amp; re-use</a:t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875" y="3541413"/>
            <a:ext cx="1341771" cy="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 rotWithShape="1">
          <a:blip r:embed="rId6">
            <a:alphaModFix/>
          </a:blip>
          <a:srcRect l="52377" r="4075"/>
          <a:stretch/>
        </p:blipFill>
        <p:spPr>
          <a:xfrm>
            <a:off x="4242225" y="3842188"/>
            <a:ext cx="584300" cy="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 rotWithShape="1">
          <a:blip r:embed="rId7">
            <a:alphaModFix/>
          </a:blip>
          <a:srcRect r="63375"/>
          <a:stretch/>
        </p:blipFill>
        <p:spPr>
          <a:xfrm>
            <a:off x="3401075" y="4158575"/>
            <a:ext cx="1678177" cy="6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Real, symmetric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Factor for each unique      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Inversion: sensitivity derivation more involved </a:t>
            </a:r>
            <a:endParaRPr sz="1800"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Frequency and Time domain simulations </a:t>
            </a:r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Helvetica Neue"/>
                <a:ea typeface="Helvetica Neue"/>
                <a:cs typeface="Helvetica Neue"/>
                <a:sym typeface="Helvetica Neue"/>
              </a:rPr>
              <a:t>Frequency 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Complex, symmetric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Factor for each frequency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Inversion: sensitivity derivation straight-forward</a:t>
            </a:r>
            <a:endParaRPr sz="1800"/>
          </a:p>
        </p:txBody>
      </p:sp>
      <p:sp>
        <p:nvSpPr>
          <p:cNvPr id="254" name="Google Shape;25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476" y="1685249"/>
            <a:ext cx="1341750" cy="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 rotWithShape="1">
          <a:blip r:embed="rId4">
            <a:alphaModFix/>
          </a:blip>
          <a:srcRect l="23035" t="72168" r="60854"/>
          <a:stretch/>
        </p:blipFill>
        <p:spPr>
          <a:xfrm>
            <a:off x="1882155" y="1685248"/>
            <a:ext cx="765719" cy="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3">
            <a:alphaModFix/>
          </a:blip>
          <a:srcRect l="70753" r="4133"/>
          <a:stretch/>
        </p:blipFill>
        <p:spPr>
          <a:xfrm>
            <a:off x="7645500" y="2971875"/>
            <a:ext cx="336950" cy="2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up a forward simulation &amp; user decisions 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60690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Mesh design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minimum cell size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capture shortest time / highest frequency, highest conductivity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domain extent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beyond skin depth / diffusion distance 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Time discretization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capture short-timescale variations near shut-off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needs to be finer than receiver times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extend to latest time channel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 l="6172" t="9600" r="62713" b="23027"/>
          <a:stretch/>
        </p:blipFill>
        <p:spPr>
          <a:xfrm>
            <a:off x="6803650" y="1048675"/>
            <a:ext cx="2028652" cy="8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 l="37668" t="9600" r="31626" b="23027"/>
          <a:stretch/>
        </p:blipFill>
        <p:spPr>
          <a:xfrm>
            <a:off x="6816977" y="2061848"/>
            <a:ext cx="2001992" cy="89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307500" y="4466575"/>
            <a:ext cx="5163000" cy="4617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trade-off between computation cost and accuracy 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225" y="3254150"/>
            <a:ext cx="3391926" cy="15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modelling can address</a:t>
            </a: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11699" y="847675"/>
            <a:ext cx="4873249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Survey design: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source: coupling? base frequency?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receivers: best to measure e, b, </a:t>
            </a:r>
            <a:r>
              <a:rPr lang="en-GB" dirty="0" err="1"/>
              <a:t>db</a:t>
            </a:r>
            <a:r>
              <a:rPr lang="en-GB" dirty="0"/>
              <a:t>/dt?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Complexities: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overburden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multiple targets, interactions?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Value in looking at: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currents, magnetic field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and simulated data </a:t>
            </a:r>
            <a:endParaRPr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49872"/>
          <a:stretch/>
        </p:blipFill>
        <p:spPr>
          <a:xfrm>
            <a:off x="5417825" y="1760768"/>
            <a:ext cx="3229953" cy="317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 r="49872" b="50524"/>
          <a:stretch/>
        </p:blipFill>
        <p:spPr>
          <a:xfrm>
            <a:off x="5564246" y="118650"/>
            <a:ext cx="3229953" cy="156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 and Borehole EM 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setup: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grounded or inductive source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measure E, B, db/dt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x, y, z components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 ground or in boreholes 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277" y="793525"/>
            <a:ext cx="5565875" cy="41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notes</a:t>
            </a:r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Computational time for this example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Tensor Mesh with…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62,000 cells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170 time steps, 4 unique Δt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 source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→ Forward simulation time: 57s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Refine the mesh (~double number of cells)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128,000 cells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same time stepping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→ Forward simulation time: 136s</a:t>
            </a:r>
            <a:r>
              <a:rPr lang="en-GB"/>
              <a:t> 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285" name="Google Shape;285;p32"/>
          <p:cNvPicPr preferRelativeResize="0"/>
          <p:nvPr/>
        </p:nvPicPr>
        <p:blipFill rotWithShape="1">
          <a:blip r:embed="rId3">
            <a:alphaModFix/>
          </a:blip>
          <a:srcRect l="49872"/>
          <a:stretch/>
        </p:blipFill>
        <p:spPr>
          <a:xfrm>
            <a:off x="5417825" y="1760768"/>
            <a:ext cx="3229953" cy="317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 rotWithShape="1">
          <a:blip r:embed="rId3">
            <a:alphaModFix/>
          </a:blip>
          <a:srcRect r="49872" b="50524"/>
          <a:stretch/>
        </p:blipFill>
        <p:spPr>
          <a:xfrm>
            <a:off x="5564246" y="118650"/>
            <a:ext cx="3229953" cy="156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400" y="4439450"/>
            <a:ext cx="1372075" cy="4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Statement of the inverse problem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Given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observations: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uncertainties: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ability to forward model: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Find the Earth model that gave rise to the data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5164461" y="1347952"/>
            <a:ext cx="3972644" cy="2992318"/>
            <a:chOff x="4859661" y="1274752"/>
            <a:chExt cx="3972644" cy="2992318"/>
          </a:xfrm>
        </p:grpSpPr>
        <p:pic>
          <p:nvPicPr>
            <p:cNvPr id="295" name="Google Shape;295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9661" y="1274752"/>
              <a:ext cx="3972644" cy="299231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6" name="Google Shape;296;p33"/>
            <p:cNvCxnSpPr/>
            <p:nvPr/>
          </p:nvCxnSpPr>
          <p:spPr>
            <a:xfrm flipH="1">
              <a:off x="7730600" y="2655400"/>
              <a:ext cx="246300" cy="2892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p33"/>
            <p:cNvCxnSpPr/>
            <p:nvPr/>
          </p:nvCxnSpPr>
          <p:spPr>
            <a:xfrm>
              <a:off x="7730600" y="29372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p33"/>
            <p:cNvCxnSpPr/>
            <p:nvPr/>
          </p:nvCxnSpPr>
          <p:spPr>
            <a:xfrm>
              <a:off x="7976900" y="26475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99" name="Google Shape;29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0096" y="1254125"/>
            <a:ext cx="1904525" cy="30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0097" y="1668148"/>
            <a:ext cx="195958" cy="20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9719" y="1921291"/>
            <a:ext cx="952265" cy="23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0622" y="2266938"/>
            <a:ext cx="2594920" cy="82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0624" y="3798549"/>
            <a:ext cx="2594922" cy="81667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242668" y="273844"/>
            <a:ext cx="86517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Helvetica Neue Light"/>
              <a:buNone/>
            </a:pPr>
            <a:r>
              <a:rPr lang="en-GB" sz="2700" b="0" i="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Need a </a:t>
            </a:r>
            <a:r>
              <a:rPr lang="en-GB" sz="2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</a:t>
            </a:r>
            <a:r>
              <a:rPr lang="en-GB" sz="2700" b="0" i="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ramework for </a:t>
            </a:r>
            <a:r>
              <a:rPr lang="en-GB" sz="2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r>
              <a:rPr lang="en-GB" sz="2700" b="0" i="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nverse </a:t>
            </a:r>
            <a:r>
              <a:rPr lang="en-GB" sz="2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-GB" sz="2700" b="0" i="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roblem</a:t>
            </a:r>
            <a:endParaRPr sz="2700" b="0" i="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51995" y="1388380"/>
            <a:ext cx="3867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 a single “best” solution by solving optimization</a:t>
            </a:r>
            <a:endParaRPr sz="1100"/>
          </a:p>
        </p:txBody>
      </p:sp>
      <p:cxnSp>
        <p:nvCxnSpPr>
          <p:cNvPr id="134" name="Google Shape;134;p20"/>
          <p:cNvCxnSpPr/>
          <p:nvPr/>
        </p:nvCxnSpPr>
        <p:spPr>
          <a:xfrm rot="10800000">
            <a:off x="4572000" y="803006"/>
            <a:ext cx="0" cy="4238100"/>
          </a:xfrm>
          <a:prstGeom prst="straightConnector1">
            <a:avLst/>
          </a:prstGeom>
          <a:noFill/>
          <a:ln w="952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20"/>
          <p:cNvSpPr txBox="1"/>
          <p:nvPr/>
        </p:nvSpPr>
        <p:spPr>
          <a:xfrm>
            <a:off x="0" y="834080"/>
            <a:ext cx="457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Tikhonov (deterministic)</a:t>
            </a:r>
            <a:endParaRPr sz="1100"/>
          </a:p>
        </p:txBody>
      </p:sp>
      <p:sp>
        <p:nvSpPr>
          <p:cNvPr id="136" name="Google Shape;136;p20"/>
          <p:cNvSpPr txBox="1"/>
          <p:nvPr/>
        </p:nvSpPr>
        <p:spPr>
          <a:xfrm>
            <a:off x="4568191" y="834080"/>
            <a:ext cx="457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Bayesian (probabilistic)</a:t>
            </a:r>
            <a:endParaRPr sz="1100"/>
          </a:p>
        </p:txBody>
      </p:sp>
      <p:sp>
        <p:nvSpPr>
          <p:cNvPr id="137" name="Google Shape;137;p20"/>
          <p:cNvSpPr txBox="1"/>
          <p:nvPr/>
        </p:nvSpPr>
        <p:spPr>
          <a:xfrm>
            <a:off x="4741333" y="1388380"/>
            <a:ext cx="3867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Bayes’ theorem</a:t>
            </a:r>
            <a:endParaRPr sz="1100"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120" y="2393000"/>
            <a:ext cx="2919755" cy="23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267" y="2857221"/>
            <a:ext cx="2360338" cy="1774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0"/>
          <p:cNvGrpSpPr/>
          <p:nvPr/>
        </p:nvGrpSpPr>
        <p:grpSpPr>
          <a:xfrm>
            <a:off x="883874" y="3676779"/>
            <a:ext cx="3129326" cy="876387"/>
            <a:chOff x="1099477" y="4981394"/>
            <a:chExt cx="4172435" cy="1168516"/>
          </a:xfrm>
        </p:grpSpPr>
        <p:pic>
          <p:nvPicPr>
            <p:cNvPr id="141" name="Google Shape;141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65269" y="4981394"/>
              <a:ext cx="3806643" cy="1168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9477" y="5071705"/>
              <a:ext cx="255190" cy="9907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" name="Google Shape;14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9693" y="1906874"/>
            <a:ext cx="2908044" cy="27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0801" y="2591566"/>
            <a:ext cx="3959148" cy="72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2041" y="2588813"/>
            <a:ext cx="191393" cy="74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07354" y="4530468"/>
            <a:ext cx="752728" cy="205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0"/>
          <p:cNvCxnSpPr/>
          <p:nvPr/>
        </p:nvCxnSpPr>
        <p:spPr>
          <a:xfrm>
            <a:off x="242668" y="1261090"/>
            <a:ext cx="8821200" cy="0"/>
          </a:xfrm>
          <a:prstGeom prst="straightConnector1">
            <a:avLst/>
          </a:prstGeom>
          <a:noFill/>
          <a:ln w="952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8" name="Google Shape;14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51849" y="3902121"/>
            <a:ext cx="752728" cy="2052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4741333" y="3588597"/>
            <a:ext cx="45756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Two approaches: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lphaLcParenBoth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Characterize </a:t>
            </a:r>
            <a:endParaRPr sz="1100"/>
          </a:p>
          <a:p>
            <a:pPr marL="685800" marR="0" lvl="1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lphaLcParenBoth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 a particular solution that </a:t>
            </a:r>
            <a:endParaRPr sz="1100"/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maximizes 	</a:t>
            </a:r>
            <a:endParaRPr sz="1100"/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MAP: (maximum a posteriori) estimate</a:t>
            </a:r>
            <a:endParaRPr sz="15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301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chart for the inverse problem</a:t>
            </a:r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150" y="690800"/>
            <a:ext cx="4992849" cy="4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>
            <a:spLocks noGrp="1"/>
          </p:cNvSpPr>
          <p:nvPr>
            <p:ph type="body" idx="1"/>
          </p:nvPr>
        </p:nvSpPr>
        <p:spPr>
          <a:xfrm>
            <a:off x="311700" y="1373725"/>
            <a:ext cx="3886800" cy="31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do we need for inversion?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From the simulation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adjoint sensitivity times a vector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sensitivity times a vector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Inversion components: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define a model norm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perform optimization </a:t>
            </a:r>
            <a:endParaRPr dirty="0"/>
          </a:p>
        </p:txBody>
      </p:sp>
      <p:pic>
        <p:nvPicPr>
          <p:cNvPr id="312" name="Google Shape;31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220" y="1942300"/>
            <a:ext cx="2919755" cy="23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4367" y="2406521"/>
            <a:ext cx="2360338" cy="17742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2058650" y="2766550"/>
            <a:ext cx="4198500" cy="179700"/>
          </a:xfrm>
          <a:prstGeom prst="arc">
            <a:avLst>
              <a:gd name="adj1" fmla="val 17666"/>
              <a:gd name="adj2" fmla="val 10751410"/>
            </a:avLst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trike="sngStrike"/>
          </a:p>
        </p:txBody>
      </p:sp>
      <p:sp>
        <p:nvSpPr>
          <p:cNvPr id="320" name="Google Shape;320;p35"/>
          <p:cNvSpPr/>
          <p:nvPr/>
        </p:nvSpPr>
        <p:spPr>
          <a:xfrm>
            <a:off x="3574050" y="2815338"/>
            <a:ext cx="1329300" cy="26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Defining the model model parameters 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typically log conductivity below the surface of the earth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685" y="3439800"/>
            <a:ext cx="5272141" cy="17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>
            <a:spLocks noGrp="1"/>
          </p:cNvSpPr>
          <p:nvPr>
            <p:ph type="body" idx="1"/>
          </p:nvPr>
        </p:nvSpPr>
        <p:spPr>
          <a:xfrm>
            <a:off x="311688" y="3076800"/>
            <a:ext cx="85206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also work with parametric models (e.g. ellipsoids)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body" idx="1"/>
          </p:nvPr>
        </p:nvSpPr>
        <p:spPr>
          <a:xfrm>
            <a:off x="7092300" y="4739775"/>
            <a:ext cx="17400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/>
              <a:t>McMillan et al., 2017</a:t>
            </a:r>
            <a:endParaRPr sz="1300"/>
          </a:p>
        </p:txBody>
      </p:sp>
      <p:pic>
        <p:nvPicPr>
          <p:cNvPr id="327" name="Google Shape;3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470" y="1293350"/>
            <a:ext cx="1887402" cy="14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048" y="1303446"/>
            <a:ext cx="1887402" cy="145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5544" y="1303446"/>
            <a:ext cx="2108981" cy="145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7">
            <a:alphaModFix/>
          </a:blip>
          <a:srcRect l="73771" r="6162"/>
          <a:stretch/>
        </p:blipFill>
        <p:spPr>
          <a:xfrm>
            <a:off x="6680451" y="2770964"/>
            <a:ext cx="166645" cy="17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 rotWithShape="1">
          <a:blip r:embed="rId7">
            <a:alphaModFix/>
          </a:blip>
          <a:srcRect r="83841"/>
          <a:stretch/>
        </p:blipFill>
        <p:spPr>
          <a:xfrm>
            <a:off x="1838325" y="2755602"/>
            <a:ext cx="134194" cy="17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4535" y="2819692"/>
            <a:ext cx="1188342" cy="25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Sensitivities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inverse problem, also need sensitivities (and adjoint)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where the derivative of the fields (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-GB"/>
              <a:t>) is computed implicitly (requires a solve)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J </a:t>
            </a:r>
            <a:r>
              <a:rPr lang="en-GB"/>
              <a:t>is a large, dense matrix →  compute products with a vector if memory-limited </a:t>
            </a:r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874" y="1427587"/>
            <a:ext cx="1758100" cy="13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125" y="3379875"/>
            <a:ext cx="36317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/>
          <p:nvPr/>
        </p:nvSpPr>
        <p:spPr>
          <a:xfrm>
            <a:off x="3818800" y="2114550"/>
            <a:ext cx="5108400" cy="2432100"/>
          </a:xfrm>
          <a:prstGeom prst="roundRect">
            <a:avLst>
              <a:gd name="adj" fmla="val 9778"/>
            </a:avLst>
          </a:prstGeom>
          <a:noFill/>
          <a:ln w="9525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Inversion as an optimization problem</a:t>
            </a:r>
            <a:endParaRPr/>
          </a:p>
        </p:txBody>
      </p:sp>
      <p:sp>
        <p:nvSpPr>
          <p:cNvPr id="348" name="Google Shape;348;p37"/>
          <p:cNvSpPr txBox="1"/>
          <p:nvPr/>
        </p:nvSpPr>
        <p:spPr>
          <a:xfrm>
            <a:off x="369200" y="2114550"/>
            <a:ext cx="3242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misfit</a:t>
            </a:r>
            <a:endParaRPr sz="18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9" name="Google Shape;3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75" y="2660963"/>
            <a:ext cx="282222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7"/>
          <p:cNvSpPr txBox="1"/>
          <p:nvPr/>
        </p:nvSpPr>
        <p:spPr>
          <a:xfrm>
            <a:off x="3972075" y="2095500"/>
            <a:ext cx="2635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 norm (L2) 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80" y="3578950"/>
            <a:ext cx="1163078" cy="40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975" y="4162232"/>
            <a:ext cx="1399400" cy="21779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/>
        </p:nvSpPr>
        <p:spPr>
          <a:xfrm>
            <a:off x="369199" y="3207488"/>
            <a:ext cx="2999001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uncertainties captured in </a:t>
            </a:r>
            <a:r>
              <a:rPr lang="en-GB" b="1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endParaRPr b="1" dirty="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54" name="Google Shape;354;p37"/>
          <p:cNvGrpSpPr/>
          <p:nvPr/>
        </p:nvGrpSpPr>
        <p:grpSpPr>
          <a:xfrm>
            <a:off x="4621150" y="2649550"/>
            <a:ext cx="1917600" cy="570100"/>
            <a:chOff x="4295850" y="2888600"/>
            <a:chExt cx="1917600" cy="570100"/>
          </a:xfrm>
        </p:grpSpPr>
        <p:sp>
          <p:nvSpPr>
            <p:cNvPr id="355" name="Google Shape;355;p37"/>
            <p:cNvSpPr/>
            <p:nvPr/>
          </p:nvSpPr>
          <p:spPr>
            <a:xfrm rot="-5400000">
              <a:off x="4982925" y="2286000"/>
              <a:ext cx="520800" cy="1824600"/>
            </a:xfrm>
            <a:prstGeom prst="bracePair">
              <a:avLst/>
            </a:prstGeom>
            <a:noFill/>
            <a:ln w="19050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4295850" y="2888600"/>
              <a:ext cx="1917600" cy="296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37"/>
          <p:cNvGrpSpPr/>
          <p:nvPr/>
        </p:nvGrpSpPr>
        <p:grpSpPr>
          <a:xfrm>
            <a:off x="6600500" y="2649550"/>
            <a:ext cx="1917600" cy="570100"/>
            <a:chOff x="4295850" y="2888600"/>
            <a:chExt cx="1917600" cy="570100"/>
          </a:xfrm>
        </p:grpSpPr>
        <p:sp>
          <p:nvSpPr>
            <p:cNvPr id="358" name="Google Shape;358;p37"/>
            <p:cNvSpPr/>
            <p:nvPr/>
          </p:nvSpPr>
          <p:spPr>
            <a:xfrm rot="-5400000">
              <a:off x="4982925" y="2286000"/>
              <a:ext cx="520800" cy="1824600"/>
            </a:xfrm>
            <a:prstGeom prst="bracePair">
              <a:avLst/>
            </a:prstGeom>
            <a:noFill/>
            <a:ln w="19050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4295850" y="2888600"/>
              <a:ext cx="1917600" cy="296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37"/>
          <p:cNvSpPr txBox="1"/>
          <p:nvPr/>
        </p:nvSpPr>
        <p:spPr>
          <a:xfrm>
            <a:off x="5110900" y="3124775"/>
            <a:ext cx="938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smallness</a:t>
            </a: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6952400" y="3124775"/>
            <a:ext cx="121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smoothness</a:t>
            </a: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4475" y="2547125"/>
            <a:ext cx="4555427" cy="4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6950" y="3841025"/>
            <a:ext cx="4555426" cy="23582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/>
        </p:nvSpPr>
        <p:spPr>
          <a:xfrm>
            <a:off x="3972075" y="3396138"/>
            <a:ext cx="26355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discretize</a:t>
            </a:r>
            <a:endParaRPr b="1" dirty="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322225" y="2114550"/>
            <a:ext cx="3289500" cy="2432100"/>
          </a:xfrm>
          <a:prstGeom prst="roundRect">
            <a:avLst>
              <a:gd name="adj" fmla="val 9778"/>
            </a:avLst>
          </a:prstGeom>
          <a:noFill/>
          <a:ln w="9525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14634" y="1003800"/>
            <a:ext cx="3514726" cy="71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Gauss Newton approach </a:t>
            </a:r>
            <a:endParaRPr/>
          </a:p>
        </p:txBody>
      </p:sp>
      <p:sp>
        <p:nvSpPr>
          <p:cNvPr id="373" name="Google Shape;3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pic>
        <p:nvPicPr>
          <p:cNvPr id="374" name="Google Shape;37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1400" y="1930175"/>
            <a:ext cx="2150904" cy="14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/>
          <p:nvPr/>
        </p:nvSpPr>
        <p:spPr>
          <a:xfrm>
            <a:off x="7148955" y="1999317"/>
            <a:ext cx="510657" cy="706116"/>
          </a:xfrm>
          <a:custGeom>
            <a:avLst/>
            <a:gdLst/>
            <a:ahLst/>
            <a:cxnLst/>
            <a:rect l="l" t="t" r="r" b="b"/>
            <a:pathLst>
              <a:path w="773723" h="1069872" extrusionOk="0">
                <a:moveTo>
                  <a:pt x="0" y="0"/>
                </a:moveTo>
                <a:cubicBezTo>
                  <a:pt x="38425" y="224041"/>
                  <a:pt x="76851" y="448082"/>
                  <a:pt x="140677" y="625231"/>
                </a:cubicBezTo>
                <a:cubicBezTo>
                  <a:pt x="204503" y="802380"/>
                  <a:pt x="302195" y="1029026"/>
                  <a:pt x="382954" y="1062893"/>
                </a:cubicBezTo>
                <a:cubicBezTo>
                  <a:pt x="463713" y="1096760"/>
                  <a:pt x="560102" y="1005580"/>
                  <a:pt x="625230" y="828431"/>
                </a:cubicBezTo>
                <a:cubicBezTo>
                  <a:pt x="690358" y="651282"/>
                  <a:pt x="773723" y="0"/>
                  <a:pt x="773723" y="0"/>
                </a:cubicBezTo>
                <a:lnTo>
                  <a:pt x="773723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4061" y="2015105"/>
            <a:ext cx="120452" cy="240903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/>
          <p:nvPr/>
        </p:nvSpPr>
        <p:spPr>
          <a:xfrm>
            <a:off x="7152052" y="2221030"/>
            <a:ext cx="84600" cy="84600"/>
          </a:xfrm>
          <a:prstGeom prst="ellipse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" name="Google Shape;378;p38"/>
          <p:cNvCxnSpPr/>
          <p:nvPr/>
        </p:nvCxnSpPr>
        <p:spPr>
          <a:xfrm>
            <a:off x="7205567" y="2297699"/>
            <a:ext cx="0" cy="95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79" name="Google Shape;379;p38"/>
          <p:cNvCxnSpPr/>
          <p:nvPr/>
        </p:nvCxnSpPr>
        <p:spPr>
          <a:xfrm>
            <a:off x="7423762" y="2706757"/>
            <a:ext cx="0" cy="549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380" name="Google Shape;38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6146" y="3294181"/>
            <a:ext cx="146519" cy="9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5904" y="3296530"/>
            <a:ext cx="301655" cy="1077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38"/>
          <p:cNvCxnSpPr/>
          <p:nvPr/>
        </p:nvCxnSpPr>
        <p:spPr>
          <a:xfrm>
            <a:off x="7197239" y="3054773"/>
            <a:ext cx="238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pic>
        <p:nvPicPr>
          <p:cNvPr id="383" name="Google Shape;383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53538" y="2893593"/>
            <a:ext cx="128209" cy="96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425" y="2234600"/>
            <a:ext cx="50196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8"/>
          <p:cNvSpPr txBox="1">
            <a:spLocks noGrp="1"/>
          </p:cNvSpPr>
          <p:nvPr>
            <p:ph type="body" idx="1"/>
          </p:nvPr>
        </p:nvSpPr>
        <p:spPr>
          <a:xfrm>
            <a:off x="311700" y="1718900"/>
            <a:ext cx="16269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Gradient</a:t>
            </a:r>
            <a:endParaRPr dirty="0"/>
          </a:p>
        </p:txBody>
      </p:sp>
      <p:pic>
        <p:nvPicPr>
          <p:cNvPr id="386" name="Google Shape;38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200" y="3144425"/>
            <a:ext cx="35147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8"/>
          <p:cNvSpPr txBox="1">
            <a:spLocks noGrp="1"/>
          </p:cNvSpPr>
          <p:nvPr>
            <p:ph type="body" idx="1"/>
          </p:nvPr>
        </p:nvSpPr>
        <p:spPr>
          <a:xfrm>
            <a:off x="311700" y="2578025"/>
            <a:ext cx="60636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Taylor expand → Gauss newton equations (solve with CG) </a:t>
            </a: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311700" y="3646000"/>
            <a:ext cx="8302200" cy="14133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9" name="Google Shape;389;p38"/>
          <p:cNvSpPr txBox="1">
            <a:spLocks noGrp="1"/>
          </p:cNvSpPr>
          <p:nvPr>
            <p:ph type="body" idx="1"/>
          </p:nvPr>
        </p:nvSpPr>
        <p:spPr>
          <a:xfrm>
            <a:off x="383550" y="3790650"/>
            <a:ext cx="68532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Sensitivity (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lang="en-GB"/>
              <a:t>) requires forward modelling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large, dense matrix (expensive to store)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compute matrix-vector products when memory-limited</a:t>
            </a:r>
            <a:endParaRPr/>
          </a:p>
        </p:txBody>
      </p:sp>
      <p:pic>
        <p:nvPicPr>
          <p:cNvPr id="390" name="Google Shape;390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14634" y="1003800"/>
            <a:ext cx="3514726" cy="71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44110" y="4548575"/>
            <a:ext cx="7048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notes</a:t>
            </a:r>
            <a:endParaRPr/>
          </a:p>
        </p:txBody>
      </p:sp>
      <p:sp>
        <p:nvSpPr>
          <p:cNvPr id="397" name="Google Shape;397;p39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53373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inversion iteration requires we solve: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Number of forward calculations per iteration: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62,000 cells 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~ 57s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Total computation time: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98" name="Google Shape;39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pic>
        <p:nvPicPr>
          <p:cNvPr id="399" name="Google Shape;399;p39"/>
          <p:cNvPicPr preferRelativeResize="0"/>
          <p:nvPr/>
        </p:nvPicPr>
        <p:blipFill rotWithShape="1">
          <a:blip r:embed="rId3">
            <a:alphaModFix/>
          </a:blip>
          <a:srcRect l="49872"/>
          <a:stretch/>
        </p:blipFill>
        <p:spPr>
          <a:xfrm>
            <a:off x="5417825" y="1760768"/>
            <a:ext cx="3229953" cy="317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r="49872" b="50524"/>
          <a:stretch/>
        </p:blipFill>
        <p:spPr>
          <a:xfrm>
            <a:off x="5564246" y="118650"/>
            <a:ext cx="3229953" cy="156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25" y="1880400"/>
            <a:ext cx="35147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25" y="1379625"/>
            <a:ext cx="5019675" cy="23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39"/>
          <p:cNvCxnSpPr/>
          <p:nvPr/>
        </p:nvCxnSpPr>
        <p:spPr>
          <a:xfrm>
            <a:off x="1269500" y="1641375"/>
            <a:ext cx="2829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9"/>
          <p:cNvCxnSpPr/>
          <p:nvPr/>
        </p:nvCxnSpPr>
        <p:spPr>
          <a:xfrm>
            <a:off x="2335275" y="1641375"/>
            <a:ext cx="3723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9"/>
          <p:cNvCxnSpPr/>
          <p:nvPr/>
        </p:nvCxnSpPr>
        <p:spPr>
          <a:xfrm>
            <a:off x="595350" y="2118525"/>
            <a:ext cx="2829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39"/>
          <p:cNvCxnSpPr/>
          <p:nvPr/>
        </p:nvCxnSpPr>
        <p:spPr>
          <a:xfrm>
            <a:off x="1527075" y="2118525"/>
            <a:ext cx="2829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7" name="Google Shape;40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3046" y="2750350"/>
            <a:ext cx="1699054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6226" y="4120750"/>
            <a:ext cx="2533125" cy="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9"/>
          <p:cNvSpPr txBox="1">
            <a:spLocks noGrp="1"/>
          </p:cNvSpPr>
          <p:nvPr>
            <p:ph type="body" idx="1"/>
          </p:nvPr>
        </p:nvSpPr>
        <p:spPr>
          <a:xfrm>
            <a:off x="1424550" y="4349675"/>
            <a:ext cx="8052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980000"/>
                </a:solidFill>
              </a:rPr>
              <a:t>~10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10" name="Google Shape;410;p39"/>
          <p:cNvSpPr txBox="1">
            <a:spLocks noGrp="1"/>
          </p:cNvSpPr>
          <p:nvPr>
            <p:ph type="body" idx="1"/>
          </p:nvPr>
        </p:nvSpPr>
        <p:spPr>
          <a:xfrm>
            <a:off x="2707575" y="4349675"/>
            <a:ext cx="6759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980000"/>
                </a:solidFill>
              </a:rPr>
              <a:t>~20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11" name="Google Shape;411;p39"/>
          <p:cNvSpPr txBox="1">
            <a:spLocks noGrp="1"/>
          </p:cNvSpPr>
          <p:nvPr>
            <p:ph type="body" idx="1"/>
          </p:nvPr>
        </p:nvSpPr>
        <p:spPr>
          <a:xfrm>
            <a:off x="3557550" y="4349675"/>
            <a:ext cx="20913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980000"/>
                </a:solidFill>
              </a:rPr>
              <a:t>~1 min (small prob)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2025150" y="4663225"/>
            <a:ext cx="19104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~3.5 hours</a:t>
            </a:r>
            <a:endParaRPr b="1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inversions with EM</a:t>
            </a:r>
            <a:endParaRPr/>
          </a:p>
        </p:txBody>
      </p:sp>
      <p:sp>
        <p:nvSpPr>
          <p:cNvPr id="418" name="Google Shape;418;p40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3894600" cy="40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Challenges: computational cost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many forward simulations to run an inversion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Non-uniqueness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 inversions non-unique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impacted by survey geometry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Role of a-priori information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reference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 parameterization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…</a:t>
            </a: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575" y="478775"/>
            <a:ext cx="4992849" cy="4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Inductive source time domain response 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4" name="halfspace_inductive_video2halfspace">
            <a:hlinkClick r:id="" action="ppaction://media"/>
            <a:extLst>
              <a:ext uri="{FF2B5EF4-FFF2-40B4-BE49-F238E27FC236}">
                <a16:creationId xmlns:a16="http://schemas.microsoft.com/office/drawing/2014/main" id="{7D3D7306-AA26-CAA1-5DE9-886D0D9FDA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65325"/>
            <a:ext cx="9144000" cy="4243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avenues </a:t>
            </a:r>
            <a:endParaRPr/>
          </a:p>
        </p:txBody>
      </p:sp>
      <p:sp>
        <p:nvSpPr>
          <p:cNvPr id="426" name="Google Shape;426;p41"/>
          <p:cNvSpPr txBox="1">
            <a:spLocks noGrp="1"/>
          </p:cNvSpPr>
          <p:nvPr>
            <p:ph type="body" idx="1"/>
          </p:nvPr>
        </p:nvSpPr>
        <p:spPr>
          <a:xfrm>
            <a:off x="311700" y="982975"/>
            <a:ext cx="4443300" cy="3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3D inversion with highly conductive targets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Challenging sensitivities, modelling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Role for parametric inversions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Incorporating in a-priori information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Different norms in the regularization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Petrophysically</a:t>
            </a:r>
            <a:r>
              <a:rPr lang="en-GB" dirty="0"/>
              <a:t> and Geologically guided inversions (PGI)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Opportunities for machine learning </a:t>
            </a:r>
            <a:endParaRPr dirty="0"/>
          </a:p>
        </p:txBody>
      </p:sp>
      <p:sp>
        <p:nvSpPr>
          <p:cNvPr id="427" name="Google Shape;42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074" y="1043175"/>
            <a:ext cx="1961677" cy="15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198" y="1043175"/>
            <a:ext cx="1936201" cy="15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825" y="3005900"/>
            <a:ext cx="4032576" cy="16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SimPEG</a:t>
            </a:r>
            <a:endParaRPr/>
          </a:p>
        </p:txBody>
      </p:sp>
      <p:sp>
        <p:nvSpPr>
          <p:cNvPr id="436" name="Google Shape;436;p42"/>
          <p:cNvSpPr txBox="1">
            <a:spLocks noGrp="1"/>
          </p:cNvSpPr>
          <p:nvPr>
            <p:ph type="body" idx="1"/>
          </p:nvPr>
        </p:nvSpPr>
        <p:spPr>
          <a:xfrm>
            <a:off x="311700" y="1590675"/>
            <a:ext cx="8520600" cy="29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simulation and inversion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frequency and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1D, 3D, cylindrically symmetric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inversions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standard L2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different norms, PGI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parametric approaches</a:t>
            </a:r>
            <a:endParaRPr/>
          </a:p>
        </p:txBody>
      </p:sp>
      <p:sp>
        <p:nvSpPr>
          <p:cNvPr id="437" name="Google Shape;43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pic>
        <p:nvPicPr>
          <p:cNvPr id="438" name="Google Shape;4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985535"/>
            <a:ext cx="5905499" cy="4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675" y="613650"/>
            <a:ext cx="3786251" cy="3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2"/>
          <p:cNvSpPr txBox="1">
            <a:spLocks noGrp="1"/>
          </p:cNvSpPr>
          <p:nvPr>
            <p:ph type="body" idx="1"/>
          </p:nvPr>
        </p:nvSpPr>
        <p:spPr>
          <a:xfrm>
            <a:off x="2789550" y="4635897"/>
            <a:ext cx="3564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https://simpeg.xyz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Comprehensive workflows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SimPEG user tutorials 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75" y="896675"/>
            <a:ext cx="4382724" cy="36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13050"/>
            <a:ext cx="4093075" cy="379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949" y="2370175"/>
            <a:ext cx="3369175" cy="23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5256238" y="4740750"/>
            <a:ext cx="272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https://simpeg.xyz/user-tutorials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1056026" y="4562575"/>
            <a:ext cx="299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/>
              </a:rPr>
              <a:t>https://giftoolscookbook.readthedocs.io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3" name="Google Shape;453;p43"/>
          <p:cNvSpPr txBox="1">
            <a:spLocks noGrp="1"/>
          </p:cNvSpPr>
          <p:nvPr>
            <p:ph type="body" idx="1"/>
          </p:nvPr>
        </p:nvSpPr>
        <p:spPr>
          <a:xfrm>
            <a:off x="2588000" y="448475"/>
            <a:ext cx="21582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GIF tools cookbook </a:t>
            </a:r>
            <a:endParaRPr/>
          </a:p>
        </p:txBody>
      </p:sp>
      <p:sp>
        <p:nvSpPr>
          <p:cNvPr id="454" name="Google Shape;454;p43"/>
          <p:cNvSpPr txBox="1">
            <a:spLocks noGrp="1"/>
          </p:cNvSpPr>
          <p:nvPr>
            <p:ph type="body" idx="1"/>
          </p:nvPr>
        </p:nvSpPr>
        <p:spPr>
          <a:xfrm>
            <a:off x="6036200" y="564850"/>
            <a:ext cx="2628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SimPEG user tutorials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60" name="Google Shape;460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pic>
        <p:nvPicPr>
          <p:cNvPr id="461" name="Google Shape;461;p44"/>
          <p:cNvPicPr preferRelativeResize="0"/>
          <p:nvPr/>
        </p:nvPicPr>
        <p:blipFill rotWithShape="1">
          <a:blip r:embed="rId3">
            <a:alphaModFix/>
          </a:blip>
          <a:srcRect l="23238" t="9423" r="23216" b="7623"/>
          <a:stretch/>
        </p:blipFill>
        <p:spPr>
          <a:xfrm>
            <a:off x="3197836" y="4782613"/>
            <a:ext cx="300255" cy="2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4"/>
          <p:cNvSpPr txBox="1"/>
          <p:nvPr/>
        </p:nvSpPr>
        <p:spPr>
          <a:xfrm>
            <a:off x="3691363" y="4693213"/>
            <a:ext cx="22548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lheagy@eoas.ubc.ca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7FE68C-2D48-6626-58F6-57D377865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8" y="1337454"/>
            <a:ext cx="4973692" cy="315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399;p39">
            <a:extLst>
              <a:ext uri="{FF2B5EF4-FFF2-40B4-BE49-F238E27FC236}">
                <a16:creationId xmlns:a16="http://schemas.microsoft.com/office/drawing/2014/main" id="{C1C0B37C-CEB6-D61C-5DB8-523F62A6EF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9872" t="50728"/>
          <a:stretch/>
        </p:blipFill>
        <p:spPr>
          <a:xfrm>
            <a:off x="5896929" y="3338512"/>
            <a:ext cx="2849879" cy="137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00;p39">
            <a:extLst>
              <a:ext uri="{FF2B5EF4-FFF2-40B4-BE49-F238E27FC236}">
                <a16:creationId xmlns:a16="http://schemas.microsoft.com/office/drawing/2014/main" id="{7768D2D3-C390-B4C2-4C5A-C564CB063B3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" r="49872" b="-5762"/>
          <a:stretch/>
        </p:blipFill>
        <p:spPr>
          <a:xfrm>
            <a:off x="5946163" y="486002"/>
            <a:ext cx="2849879" cy="296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87;p32">
            <a:extLst>
              <a:ext uri="{FF2B5EF4-FFF2-40B4-BE49-F238E27FC236}">
                <a16:creationId xmlns:a16="http://schemas.microsoft.com/office/drawing/2014/main" id="{5468A861-7233-DAB8-C70E-F24B454566D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6016" y="797660"/>
            <a:ext cx="1372075" cy="4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Inductive source time domain response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5" name="dipping_inductive_video2halfspace">
            <a:hlinkClick r:id="" action="ppaction://media"/>
            <a:extLst>
              <a:ext uri="{FF2B5EF4-FFF2-40B4-BE49-F238E27FC236}">
                <a16:creationId xmlns:a16="http://schemas.microsoft.com/office/drawing/2014/main" id="{6905871D-36D0-F856-427C-E862C2CCBF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65325"/>
            <a:ext cx="9144000" cy="4243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Statement of the inverse problem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4173900" cy="3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Given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observations: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uncertainties: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ability to forward model: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Find the Earth model that gave rise to the data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0096" y="1254125"/>
            <a:ext cx="1904525" cy="30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0097" y="1668148"/>
            <a:ext cx="195958" cy="20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79719" y="1921291"/>
            <a:ext cx="952265" cy="23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22" y="2266938"/>
            <a:ext cx="2594920" cy="82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0624" y="3798549"/>
            <a:ext cx="2594922" cy="81667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87919" y="1126925"/>
            <a:ext cx="4633231" cy="34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875" y="1428713"/>
            <a:ext cx="2369308" cy="1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275" y="1435541"/>
            <a:ext cx="1812661" cy="166993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Electromagnetics: basic equations (quasi-static)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1075050" y="4594925"/>
            <a:ext cx="698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 Solve with sources and boundary conditions</a:t>
            </a:r>
            <a:endParaRPr/>
          </a:p>
        </p:txBody>
      </p:sp>
      <p:cxnSp>
        <p:nvCxnSpPr>
          <p:cNvPr id="101" name="Google Shape;101;p18"/>
          <p:cNvCxnSpPr/>
          <p:nvPr/>
        </p:nvCxnSpPr>
        <p:spPr>
          <a:xfrm>
            <a:off x="1083775" y="879288"/>
            <a:ext cx="69912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8"/>
          <p:cNvCxnSpPr/>
          <p:nvPr/>
        </p:nvCxnSpPr>
        <p:spPr>
          <a:xfrm flipH="1">
            <a:off x="1068744" y="879287"/>
            <a:ext cx="96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8"/>
          <p:cNvCxnSpPr/>
          <p:nvPr/>
        </p:nvCxnSpPr>
        <p:spPr>
          <a:xfrm flipH="1">
            <a:off x="3809155" y="879287"/>
            <a:ext cx="123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8"/>
          <p:cNvCxnSpPr/>
          <p:nvPr/>
        </p:nvCxnSpPr>
        <p:spPr>
          <a:xfrm flipH="1">
            <a:off x="5779746" y="879287"/>
            <a:ext cx="123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18"/>
          <p:cNvCxnSpPr/>
          <p:nvPr/>
        </p:nvCxnSpPr>
        <p:spPr>
          <a:xfrm flipH="1">
            <a:off x="8062746" y="879287"/>
            <a:ext cx="12300" cy="36171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18"/>
          <p:cNvSpPr txBox="1"/>
          <p:nvPr/>
        </p:nvSpPr>
        <p:spPr>
          <a:xfrm>
            <a:off x="3821450" y="879288"/>
            <a:ext cx="19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Time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5792050" y="879288"/>
            <a:ext cx="22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Frequency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1101998" y="1586525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Faraday’s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Law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1101998" y="2230671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Ampere’s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Law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1092526" y="3386313"/>
            <a:ext cx="268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Constitutive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Relationships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(non-dispersive)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1102002" y="2753244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Magnetic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Monopoles</a:t>
            </a:r>
            <a:endParaRPr/>
          </a:p>
        </p:txBody>
      </p:sp>
      <p:cxnSp>
        <p:nvCxnSpPr>
          <p:cNvPr id="112" name="Google Shape;112;p18"/>
          <p:cNvCxnSpPr/>
          <p:nvPr/>
        </p:nvCxnSpPr>
        <p:spPr>
          <a:xfrm>
            <a:off x="1075050" y="3275813"/>
            <a:ext cx="70002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1075050" y="1265163"/>
            <a:ext cx="6987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18"/>
          <p:cNvCxnSpPr/>
          <p:nvPr/>
        </p:nvCxnSpPr>
        <p:spPr>
          <a:xfrm>
            <a:off x="1075050" y="4504963"/>
            <a:ext cx="6987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18"/>
          <p:cNvSpPr/>
          <p:nvPr/>
        </p:nvSpPr>
        <p:spPr>
          <a:xfrm>
            <a:off x="5046600" y="2097475"/>
            <a:ext cx="660300" cy="735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171800" y="2212675"/>
            <a:ext cx="812400" cy="496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126" y="3319479"/>
            <a:ext cx="777874" cy="11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3757" y="3315913"/>
            <a:ext cx="934876" cy="114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modelling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55512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Lots of choices…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plate modelling, 1D, cylindrically symmetric, 3D 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time or frequency 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different mesh choices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structured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semi-structured (e.g. OcTree) 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unstructured (e.g. tetrahedral) 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discretization strategy 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integral equation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finite difference 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finite volume 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finite element </a:t>
            </a:r>
            <a:endParaRPr sz="17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593" y="3340112"/>
            <a:ext cx="2145777" cy="149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366" y="3220910"/>
            <a:ext cx="2145777" cy="1732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4821338" y="2868200"/>
            <a:ext cx="19623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3D tensor</a:t>
            </a:r>
            <a:endParaRPr sz="180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6967100" y="2868200"/>
            <a:ext cx="19623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3D OcTree</a:t>
            </a:r>
            <a:endParaRPr sz="18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7600" y="1065751"/>
            <a:ext cx="1750500" cy="1760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5862900" y="1743713"/>
            <a:ext cx="11694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plate modelling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modelling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55512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Our focus today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plate modelling, 1D, cylindrically symmetric, 3D 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time or frequency 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different mesh choices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structured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semi-structured (e.g. OcTree) 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unstructured (e.g. tetrahedral) 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discretization strategy 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integral equation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finite difference 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finite volume 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finite element </a:t>
            </a:r>
            <a:endParaRPr sz="170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600" y="1065751"/>
            <a:ext cx="1750500" cy="1760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5862900" y="1743713"/>
            <a:ext cx="11694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plate modelling</a:t>
            </a:r>
            <a:endParaRPr sz="18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593" y="3340112"/>
            <a:ext cx="2145777" cy="149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5366" y="3220910"/>
            <a:ext cx="2145777" cy="1732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4821338" y="2868200"/>
            <a:ext cx="19623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3D tensor</a:t>
            </a:r>
            <a:endParaRPr sz="1800"/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6967100" y="2868200"/>
            <a:ext cx="19623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3D OcTree</a:t>
            </a:r>
            <a:endParaRPr sz="1800"/>
          </a:p>
        </p:txBody>
      </p:sp>
      <p:sp>
        <p:nvSpPr>
          <p:cNvPr id="145" name="Google Shape;145;p20"/>
          <p:cNvSpPr/>
          <p:nvPr/>
        </p:nvSpPr>
        <p:spPr>
          <a:xfrm>
            <a:off x="4906275" y="1347450"/>
            <a:ext cx="411300" cy="3189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800375" y="1787850"/>
            <a:ext cx="1750500" cy="3189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1209925" y="2545675"/>
            <a:ext cx="2894100" cy="5727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1209925" y="4436375"/>
            <a:ext cx="1341000" cy="3189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frequency domain equations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42603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Use constitutive relations, reduce to two equations, one field, one flux 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775" y="1771300"/>
            <a:ext cx="2422725" cy="75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768" y="3131858"/>
            <a:ext cx="1631727" cy="354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311700" y="2672388"/>
            <a:ext cx="42603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Boundary conditions</a:t>
            </a:r>
            <a:endParaRPr dirty="0"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5">
            <a:alphaModFix/>
          </a:blip>
          <a:srcRect r="31058"/>
          <a:stretch/>
        </p:blipFill>
        <p:spPr>
          <a:xfrm>
            <a:off x="5580826" y="1415501"/>
            <a:ext cx="3004200" cy="29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224125" y="3562775"/>
            <a:ext cx="4260300" cy="14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Staggered grid discretization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Physical properties: cell centers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Fields: edges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Fluxes: faces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1087</Words>
  <Application>Microsoft Macintosh PowerPoint</Application>
  <PresentationFormat>On-screen Show (16:9)</PresentationFormat>
  <Paragraphs>290</Paragraphs>
  <Slides>33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Helvetica Neue Light</vt:lpstr>
      <vt:lpstr>Roboto</vt:lpstr>
      <vt:lpstr>Helvetica Neue</vt:lpstr>
      <vt:lpstr>Avenir</vt:lpstr>
      <vt:lpstr>Arial</vt:lpstr>
      <vt:lpstr>Calibri</vt:lpstr>
      <vt:lpstr>Simple Light</vt:lpstr>
      <vt:lpstr>Modelling and inversion of electromagnetic data</vt:lpstr>
      <vt:lpstr>Ground and Borehole EM </vt:lpstr>
      <vt:lpstr>Inductive source time domain response </vt:lpstr>
      <vt:lpstr>Inductive source time domain response</vt:lpstr>
      <vt:lpstr>Statement of the inverse problem</vt:lpstr>
      <vt:lpstr>Electromagnetics: basic equations (quasi-static)</vt:lpstr>
      <vt:lpstr>Forward modelling</vt:lpstr>
      <vt:lpstr>Forward modelling</vt:lpstr>
      <vt:lpstr>Solving the frequency domain equations</vt:lpstr>
      <vt:lpstr>Solving the frequency domain equations</vt:lpstr>
      <vt:lpstr>Solving the frequency domain equations</vt:lpstr>
      <vt:lpstr>Solving the time domain equations</vt:lpstr>
      <vt:lpstr>Solving the time domain equations </vt:lpstr>
      <vt:lpstr>Solving the time domain equations </vt:lpstr>
      <vt:lpstr>Solving the time domain equations</vt:lpstr>
      <vt:lpstr>Solving the time domain equations</vt:lpstr>
      <vt:lpstr>Frequency and Time domain simulations </vt:lpstr>
      <vt:lpstr>Setting up a forward simulation &amp; user decisions </vt:lpstr>
      <vt:lpstr>Forward modelling can address</vt:lpstr>
      <vt:lpstr>Practical notes</vt:lpstr>
      <vt:lpstr>Statement of the inverse problem</vt:lpstr>
      <vt:lpstr>PowerPoint Presentation</vt:lpstr>
      <vt:lpstr>Flow chart for the inverse problem</vt:lpstr>
      <vt:lpstr>Defining the model model parameters </vt:lpstr>
      <vt:lpstr>Sensitivities </vt:lpstr>
      <vt:lpstr>Inversion as an optimization problem</vt:lpstr>
      <vt:lpstr>Gauss Newton approach </vt:lpstr>
      <vt:lpstr>Practical notes</vt:lpstr>
      <vt:lpstr>3D inversions with EM</vt:lpstr>
      <vt:lpstr>Research avenues </vt:lpstr>
      <vt:lpstr>SimPEG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Lindsey Heagy</cp:lastModifiedBy>
  <cp:revision>10</cp:revision>
  <dcterms:modified xsi:type="dcterms:W3CDTF">2025-01-20T02:04:21Z</dcterms:modified>
</cp:coreProperties>
</file>